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ba4a3bb755_4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ba4a3bb755_4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ba4a3bb755_4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ba4a3bb755_4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ba4a3bb755_4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ba4a3bb755_4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ba4a3bb755_4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ba4a3bb755_4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ba4a3bb755_4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ba4a3bb755_4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ba4a3bb755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ba4a3bb755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ba4a3bb755_4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ba4a3bb755_4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ba4a3bb755_4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ba4a3bb755_4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ba2448ab6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ba2448ab6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ba4a3bb755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ba4a3bb755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ba4a3bb755_4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ba4a3bb755_4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ba4a3bb755_4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ba4a3bb755_4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ba4a3bb755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ba4a3bb755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ba4a3bb755_4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ba4a3bb755_4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ba4a3bb755_4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ba4a3bb755_4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359400"/>
            <a:ext cx="8520600" cy="590700"/>
          </a:xfrm>
          <a:prstGeom prst="rect">
            <a:avLst/>
          </a:prstGeom>
          <a:effectLst>
            <a:outerShdw blurRad="57150" rotWithShape="0" algn="bl" dir="5400000" dist="19050">
              <a:srgbClr val="000000"/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22860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" sz="3320">
                <a:latin typeface="Times New Roman"/>
                <a:ea typeface="Times New Roman"/>
                <a:cs typeface="Times New Roman"/>
                <a:sym typeface="Times New Roman"/>
              </a:rPr>
              <a:t>Gender Inequality in the Workplace </a:t>
            </a:r>
            <a:endParaRPr sz="6919"/>
          </a:p>
        </p:txBody>
      </p:sp>
      <p:sp>
        <p:nvSpPr>
          <p:cNvPr id="55" name="Google Shape;55;p13"/>
          <p:cNvSpPr txBox="1"/>
          <p:nvPr/>
        </p:nvSpPr>
        <p:spPr>
          <a:xfrm>
            <a:off x="501475" y="3602425"/>
            <a:ext cx="3961800" cy="18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Ömer Cem Tabar - 2081169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Anıl Özfırat - 2087154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İsmail Deha Köse - 2072544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Zafer Çınar -</a:t>
            </a:r>
            <a:r>
              <a:rPr lang="en" sz="1800">
                <a:solidFill>
                  <a:schemeClr val="dk2"/>
                </a:solidFill>
              </a:rPr>
              <a:t> 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2041428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730825" y="4010700"/>
            <a:ext cx="3961800" cy="9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Network Science Project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Tomaso Erseghe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54475"/>
            <a:ext cx="8839204" cy="29996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3450" y="152400"/>
            <a:ext cx="684163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ctrTitle"/>
          </p:nvPr>
        </p:nvSpPr>
        <p:spPr>
          <a:xfrm>
            <a:off x="449475" y="451600"/>
            <a:ext cx="8520600" cy="7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 Cloud Visualization</a:t>
            </a:r>
            <a:endParaRPr/>
          </a:p>
        </p:txBody>
      </p:sp>
      <p:sp>
        <p:nvSpPr>
          <p:cNvPr id="127" name="Google Shape;127;p24"/>
          <p:cNvSpPr txBox="1"/>
          <p:nvPr>
            <p:ph idx="1" type="subTitle"/>
          </p:nvPr>
        </p:nvSpPr>
        <p:spPr>
          <a:xfrm>
            <a:off x="5786450" y="2341450"/>
            <a:ext cx="3357600" cy="15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Word cloud representation of frequently used words or phrases.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Visual highlighting of dominant themes and trends.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Enhanced understanding of shared experiences and concerns.	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28" name="Google Shape;128;p24"/>
          <p:cNvSpPr txBox="1"/>
          <p:nvPr>
            <p:ph idx="1" type="subTitle"/>
          </p:nvPr>
        </p:nvSpPr>
        <p:spPr>
          <a:xfrm>
            <a:off x="1721475" y="1514150"/>
            <a:ext cx="2556300" cy="3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BERTopic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129" name="Google Shape;1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225" y="1867850"/>
            <a:ext cx="5680801" cy="27014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>
            <p:ph type="ctrTitle"/>
          </p:nvPr>
        </p:nvSpPr>
        <p:spPr>
          <a:xfrm>
            <a:off x="311700" y="217325"/>
            <a:ext cx="8520600" cy="86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Louvain</a:t>
            </a:r>
            <a:endParaRPr/>
          </a:p>
        </p:txBody>
      </p:sp>
      <p:pic>
        <p:nvPicPr>
          <p:cNvPr id="135" name="Google Shape;13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3838" y="1135100"/>
            <a:ext cx="7276324" cy="3663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>
            <p:ph type="ctrTitle"/>
          </p:nvPr>
        </p:nvSpPr>
        <p:spPr>
          <a:xfrm>
            <a:off x="449475" y="451600"/>
            <a:ext cx="8520600" cy="7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 Analysis</a:t>
            </a:r>
            <a:endParaRPr/>
          </a:p>
        </p:txBody>
      </p:sp>
      <p:sp>
        <p:nvSpPr>
          <p:cNvPr id="141" name="Google Shape;141;p26"/>
          <p:cNvSpPr txBox="1"/>
          <p:nvPr>
            <p:ph idx="1" type="subTitle"/>
          </p:nvPr>
        </p:nvSpPr>
        <p:spPr>
          <a:xfrm>
            <a:off x="311700" y="11409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Title:</a:t>
            </a:r>
            <a:r>
              <a:rPr lang="en" sz="1200">
                <a:solidFill>
                  <a:schemeClr val="dk1"/>
                </a:solidFill>
              </a:rPr>
              <a:t> Feeling the Pulse: Analyzing Emotions and Opinions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Description:</a:t>
            </a:r>
            <a:endParaRPr b="1"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Techniques used to assess sentiment and emotional tone in the data. (HugginFace Pipeline, XLStat, Appbot, MonkeyLearn Sentiment Analyzer)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Distribution of positive, negative, and neutral sentiment across topics.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Connection between sentiment and understanding of lived experiences.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All results are lean on high percentage for negative </a:t>
            </a:r>
            <a:r>
              <a:rPr lang="en" sz="1200">
                <a:solidFill>
                  <a:schemeClr val="dk1"/>
                </a:solidFill>
              </a:rPr>
              <a:t>opinions</a:t>
            </a:r>
            <a:r>
              <a:rPr lang="en" sz="1200">
                <a:solidFill>
                  <a:schemeClr val="dk1"/>
                </a:solidFill>
              </a:rPr>
              <a:t> either applied for titles and comments.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142" name="Google Shape;14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400" y="2729300"/>
            <a:ext cx="2789702" cy="161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7150" y="2729300"/>
            <a:ext cx="2789701" cy="161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8900" y="2729300"/>
            <a:ext cx="2789700" cy="161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6"/>
          <p:cNvSpPr txBox="1"/>
          <p:nvPr/>
        </p:nvSpPr>
        <p:spPr>
          <a:xfrm>
            <a:off x="230700" y="4480050"/>
            <a:ext cx="2579100" cy="5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Left: Subreddit(woman &amp; inequality) - Post( job || work || workplace || office || company || industry)</a:t>
            </a:r>
            <a:endParaRPr sz="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Right</a:t>
            </a:r>
            <a:r>
              <a:rPr lang="en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Subreddit(women &amp; inequality) - Post( job || work || workplace || office || company || industry)</a:t>
            </a:r>
            <a:endParaRPr sz="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6" name="Google Shape;146;p26"/>
          <p:cNvSpPr txBox="1"/>
          <p:nvPr/>
        </p:nvSpPr>
        <p:spPr>
          <a:xfrm>
            <a:off x="3282450" y="4438650"/>
            <a:ext cx="2579100" cy="5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Left: Subreddit(female &amp; inequality) - Post( job || work || workplace || office || company || industry)</a:t>
            </a:r>
            <a:endParaRPr sz="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Right: Subreddit(combined (women || woman || </a:t>
            </a:r>
            <a:r>
              <a:rPr lang="en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inequality</a:t>
            </a:r>
            <a:r>
              <a:rPr lang="en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 - Post( job || work || workplace || office || company || industry)</a:t>
            </a:r>
            <a:endParaRPr sz="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7" name="Google Shape;147;p26"/>
          <p:cNvSpPr txBox="1"/>
          <p:nvPr/>
        </p:nvSpPr>
        <p:spPr>
          <a:xfrm>
            <a:off x="6439500" y="4438650"/>
            <a:ext cx="2579100" cy="5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Left: </a:t>
            </a:r>
            <a:r>
              <a:rPr lang="en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Subreddit(combined (woman || female || inequality) - Post( job || work || workplace || office || company || industry)</a:t>
            </a:r>
            <a:endParaRPr sz="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Right: Subreddit(combined (women || female || inequality) - Post( job || work || workplace || office || company || industry)</a:t>
            </a:r>
            <a:endParaRPr sz="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ctrTitle"/>
          </p:nvPr>
        </p:nvSpPr>
        <p:spPr>
          <a:xfrm>
            <a:off x="449475" y="451600"/>
            <a:ext cx="8520600" cy="7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53" name="Google Shape;153;p27"/>
          <p:cNvSpPr txBox="1"/>
          <p:nvPr>
            <p:ph idx="1" type="subTitle"/>
          </p:nvPr>
        </p:nvSpPr>
        <p:spPr>
          <a:xfrm>
            <a:off x="4368325" y="1229550"/>
            <a:ext cx="4640400" cy="26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Topics Covered:</a:t>
            </a:r>
            <a:endParaRPr b="1"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Unequal pay and glass ceilings.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Gender bias and stereotypes.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Challenges faced by women in the workplace.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Occupational segregation and industry gaps.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Workplace discrimination, harassment, and societal expectations.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Role of corporate culture and policies.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Using Reddit data for insights.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750" y="1229550"/>
            <a:ext cx="2817521" cy="1991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4375" y="3290550"/>
            <a:ext cx="2537634" cy="1708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>
            <p:ph type="ctrTitle"/>
          </p:nvPr>
        </p:nvSpPr>
        <p:spPr>
          <a:xfrm>
            <a:off x="449475" y="451600"/>
            <a:ext cx="8520600" cy="7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61" name="Google Shape;161;p28"/>
          <p:cNvSpPr txBox="1"/>
          <p:nvPr>
            <p:ph idx="1" type="subTitle"/>
          </p:nvPr>
        </p:nvSpPr>
        <p:spPr>
          <a:xfrm>
            <a:off x="311700" y="1249750"/>
            <a:ext cx="8520600" cy="22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Reddit data analysis on gender inequality yielded inconclusive results.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Reddit comments lack clarity and consensus on such complex issues.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Relying solely on Reddit for insights into gender inequality is limited.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Caution is needed when interpreting Reddit discussions on sensitive topics.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Comprehensive understanding requires multiple information sources.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Broader research beyond Reddit is necessary for nuanced insights.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Reddit should be viewed as part of a broader information landscape.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Collaborative research is needed to address biases in online discussions.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Critical thinking is essential when exploring societal challenges like gender inequality.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449475" y="451600"/>
            <a:ext cx="8520600" cy="7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1413850" y="1903600"/>
            <a:ext cx="3239700" cy="252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Outline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Motivation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Data Collection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Data Processing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Community Detection 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Performance Evaluation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Detected Topics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Word Cloud Visualization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Sentiment Analysis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Summary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Conclusion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131314"/>
              </a:highlight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0575" y="1643487"/>
            <a:ext cx="2656651" cy="3048326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>
            <p:ph idx="1" type="subTitle"/>
          </p:nvPr>
        </p:nvSpPr>
        <p:spPr>
          <a:xfrm>
            <a:off x="240900" y="1043850"/>
            <a:ext cx="8662200" cy="792600"/>
          </a:xfrm>
          <a:prstGeom prst="rect">
            <a:avLst/>
          </a:prstGeom>
          <a:effectLst>
            <a:outerShdw blurRad="414338" rotWithShape="0" algn="bl" dist="19050">
              <a:srgbClr val="000000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22860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How does gender inequality manifest in the workplace, and what contributing factors can be identified through a case study analysis, aiming to understand the challenges and dynamics surrounding this issue?</a:t>
            </a:r>
            <a:endParaRPr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ctrTitle"/>
          </p:nvPr>
        </p:nvSpPr>
        <p:spPr>
          <a:xfrm>
            <a:off x="449475" y="451600"/>
            <a:ext cx="8520600" cy="7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70" name="Google Shape;70;p15"/>
          <p:cNvSpPr txBox="1"/>
          <p:nvPr>
            <p:ph idx="1" type="subTitle"/>
          </p:nvPr>
        </p:nvSpPr>
        <p:spPr>
          <a:xfrm>
            <a:off x="311700" y="1834725"/>
            <a:ext cx="3982200" cy="21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Question:</a:t>
            </a:r>
            <a:r>
              <a:rPr lang="en" sz="1200">
                <a:solidFill>
                  <a:schemeClr val="dk1"/>
                </a:solidFill>
              </a:rPr>
              <a:t> Why Does Gender Inequality Matter in the Workplace?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Key Points:</a:t>
            </a:r>
            <a:endParaRPr b="1"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Pervasiveness and urgency of the issue.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Persistence of disparities despite progress.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Ethical and economic implications.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Individual and collective potential stifled by barriers.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6975" y="1383751"/>
            <a:ext cx="4613101" cy="3183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ctrTitle"/>
          </p:nvPr>
        </p:nvSpPr>
        <p:spPr>
          <a:xfrm>
            <a:off x="449475" y="451600"/>
            <a:ext cx="8520600" cy="7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</p:txBody>
      </p:sp>
      <p:sp>
        <p:nvSpPr>
          <p:cNvPr id="77" name="Google Shape;77;p16"/>
          <p:cNvSpPr txBox="1"/>
          <p:nvPr>
            <p:ph idx="1" type="subTitle"/>
          </p:nvPr>
        </p:nvSpPr>
        <p:spPr>
          <a:xfrm>
            <a:off x="4266850" y="1391075"/>
            <a:ext cx="4536000" cy="10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Methods used to collect relevant data (e.g., specific subreddits, keywords).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Timeframe and size of the dataset.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Ethical considerations in data collection.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highlight>
                <a:srgbClr val="131314"/>
              </a:highlight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128" y="1182100"/>
            <a:ext cx="3604800" cy="361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5426" y="2852100"/>
            <a:ext cx="4898850" cy="200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03450"/>
            <a:ext cx="8839204" cy="3772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80025"/>
            <a:ext cx="8839199" cy="33230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ctrTitle"/>
          </p:nvPr>
        </p:nvSpPr>
        <p:spPr>
          <a:xfrm>
            <a:off x="449475" y="451600"/>
            <a:ext cx="8520600" cy="7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Community Detection</a:t>
            </a:r>
            <a:endParaRPr/>
          </a:p>
        </p:txBody>
      </p:sp>
      <p:sp>
        <p:nvSpPr>
          <p:cNvPr id="95" name="Google Shape;95;p19"/>
          <p:cNvSpPr txBox="1"/>
          <p:nvPr>
            <p:ph idx="1" type="subTitle"/>
          </p:nvPr>
        </p:nvSpPr>
        <p:spPr>
          <a:xfrm>
            <a:off x="0" y="1257400"/>
            <a:ext cx="5441400" cy="17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Identifying groups or communities within the data based on shared characteristics.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Methods used for community detection (e.g., clustering algorithms).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Insights gained from analyzing distinct communities.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4300" y="1257400"/>
            <a:ext cx="2656649" cy="2680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56000" y="2496525"/>
            <a:ext cx="2365776" cy="2386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ctrTitle"/>
          </p:nvPr>
        </p:nvSpPr>
        <p:spPr>
          <a:xfrm>
            <a:off x="449475" y="451600"/>
            <a:ext cx="8520600" cy="7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Evaluation</a:t>
            </a:r>
            <a:endParaRPr/>
          </a:p>
        </p:txBody>
      </p:sp>
      <p:sp>
        <p:nvSpPr>
          <p:cNvPr id="103" name="Google Shape;103;p20"/>
          <p:cNvSpPr txBox="1"/>
          <p:nvPr>
            <p:ph idx="1" type="subTitle"/>
          </p:nvPr>
        </p:nvSpPr>
        <p:spPr>
          <a:xfrm>
            <a:off x="272725" y="12495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Metrics used to assess the effectiveness of data processing and analysis.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Discussion of challenges and limitations encountered.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Steps taken to ensure the robustness of findings.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94850"/>
            <a:ext cx="8839204" cy="1899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ctrTitle"/>
          </p:nvPr>
        </p:nvSpPr>
        <p:spPr>
          <a:xfrm>
            <a:off x="449475" y="451600"/>
            <a:ext cx="8520600" cy="73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Detected Topics</a:t>
            </a:r>
            <a:endParaRPr/>
          </a:p>
        </p:txBody>
      </p:sp>
      <p:sp>
        <p:nvSpPr>
          <p:cNvPr id="110" name="Google Shape;110;p21"/>
          <p:cNvSpPr txBox="1"/>
          <p:nvPr>
            <p:ph idx="1" type="subTitle"/>
          </p:nvPr>
        </p:nvSpPr>
        <p:spPr>
          <a:xfrm>
            <a:off x="311700" y="1094500"/>
            <a:ext cx="8520600" cy="15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Question:</a:t>
            </a:r>
            <a:r>
              <a:rPr lang="en" sz="1200">
                <a:solidFill>
                  <a:schemeClr val="dk1"/>
                </a:solidFill>
              </a:rPr>
              <a:t> What Did We Find?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200">
                <a:solidFill>
                  <a:schemeClr val="dk1"/>
                </a:solidFill>
              </a:rPr>
              <a:t>Description:</a:t>
            </a:r>
            <a:endParaRPr b="1"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Key themes and topics extracted from the analyzed data.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Visual representation of recurring topics (e.g., word cloud).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Connection between topics and understanding of gender inequality.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  		Hard Louvain					Soft Louvain				       BERTopic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5850" y="2656000"/>
            <a:ext cx="7292283" cy="218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